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19"/>
  </p:notesMasterIdLst>
  <p:sldIdLst>
    <p:sldId id="13686" r:id="rId9"/>
    <p:sldId id="2145705885" r:id="rId10"/>
    <p:sldId id="2145705876" r:id="rId11"/>
    <p:sldId id="2145705880" r:id="rId12"/>
    <p:sldId id="2145705879" r:id="rId13"/>
    <p:sldId id="2145705872" r:id="rId14"/>
    <p:sldId id="2145705887" r:id="rId15"/>
    <p:sldId id="2145705886" r:id="rId16"/>
    <p:sldId id="2145705877" r:id="rId17"/>
    <p:sldId id="21457058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DF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05"/>
    <p:restoredTop sz="96475"/>
  </p:normalViewPr>
  <p:slideViewPr>
    <p:cSldViewPr snapToGrid="0">
      <p:cViewPr varScale="1">
        <p:scale>
          <a:sx n="91" d="100"/>
          <a:sy n="91" d="100"/>
        </p:scale>
        <p:origin x="20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4/8/22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0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6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4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72" y="1317604"/>
            <a:ext cx="11140096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000" b="1" dirty="0">
                <a:solidFill>
                  <a:schemeClr val="tx2"/>
                </a:solidFill>
                <a:latin typeface="Arial"/>
                <a:cs typeface="Arial"/>
              </a:rPr>
              <a:t>Discussion of analysis for HTT competitors and internal compounds</a:t>
            </a:r>
          </a:p>
          <a:p>
            <a:pPr algn="l"/>
            <a:endParaRPr lang="en-US" sz="30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latin typeface="Arial"/>
                <a:cs typeface="Arial"/>
              </a:rPr>
              <a:t>April 8, 2022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latin typeface="Arial" panose="020B0604020202020204" pitchFamily="34" charset="0"/>
              </a:rPr>
              <a:t>Group Meeting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selected region</a:t>
            </a:r>
          </a:p>
        </p:txBody>
      </p:sp>
    </p:spTree>
    <p:extLst>
      <p:ext uri="{BB962C8B-B14F-4D97-AF65-F5344CB8AC3E}">
        <p14:creationId xmlns:p14="http://schemas.microsoft.com/office/powerpoint/2010/main" val="19690844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TST11872 Study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2CFE9-9426-3A49-9A58-42EAE1DA7D29}"/>
              </a:ext>
            </a:extLst>
          </p:cNvPr>
          <p:cNvSpPr txBox="1"/>
          <p:nvPr/>
        </p:nvSpPr>
        <p:spPr>
          <a:xfrm>
            <a:off x="5049430" y="8128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New data (4/02/22)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E7962-D91A-D040-BD08-FB4363E8D010}"/>
              </a:ext>
            </a:extLst>
          </p:cNvPr>
          <p:cNvSpPr txBox="1"/>
          <p:nvPr/>
        </p:nvSpPr>
        <p:spPr>
          <a:xfrm>
            <a:off x="297886" y="4352429"/>
            <a:ext cx="25266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/>
              <a:t>Strategies for comparison:</a:t>
            </a:r>
          </a:p>
          <a:p>
            <a:endParaRPr lang="en-US" sz="1000" b="1" i="1" dirty="0"/>
          </a:p>
          <a:p>
            <a:r>
              <a:rPr lang="en-US" sz="1000" b="1" dirty="0"/>
              <a:t>Comp1:  NGN2 ~4x</a:t>
            </a:r>
          </a:p>
          <a:p>
            <a:r>
              <a:rPr lang="en-US" sz="1000" dirty="0"/>
              <a:t>BIO-1755497 (Bran) NGN2, Low (4x)</a:t>
            </a:r>
          </a:p>
          <a:p>
            <a:r>
              <a:rPr lang="en-US" sz="1000" dirty="0"/>
              <a:t>BIO-2006152 (PTC-518) NGN2, Low (5x)</a:t>
            </a:r>
          </a:p>
          <a:p>
            <a:r>
              <a:rPr lang="en-US" sz="1000" dirty="0"/>
              <a:t>BIO-2059811 (PTC) NGN2, Low (4x)</a:t>
            </a:r>
          </a:p>
          <a:p>
            <a:r>
              <a:rPr lang="en-US" sz="1000" dirty="0"/>
              <a:t>BIO-2135644 (PTC) NGN2, Low (4.4x)</a:t>
            </a:r>
          </a:p>
          <a:p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99D71-7C97-1645-82B9-4CAEEAC375DA}"/>
              </a:ext>
            </a:extLst>
          </p:cNvPr>
          <p:cNvSpPr txBox="1"/>
          <p:nvPr/>
        </p:nvSpPr>
        <p:spPr>
          <a:xfrm>
            <a:off x="2905125" y="4655584"/>
            <a:ext cx="273183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Comp2:  NGN2 ~9-16x</a:t>
            </a:r>
          </a:p>
          <a:p>
            <a:r>
              <a:rPr lang="en-US" sz="1000" dirty="0"/>
              <a:t>BIO-1755497 (Bran) NGN2, High (13x)</a:t>
            </a:r>
          </a:p>
          <a:p>
            <a:r>
              <a:rPr lang="en-US" sz="1000" dirty="0"/>
              <a:t>BIO-2006152 (PTC-518) NGN2, High (16.5x)</a:t>
            </a:r>
          </a:p>
          <a:p>
            <a:r>
              <a:rPr lang="en-US" sz="1000" dirty="0"/>
              <a:t>BIO-2059811 (PTC) NGN2, High (13.3x)</a:t>
            </a:r>
          </a:p>
          <a:p>
            <a:r>
              <a:rPr lang="en-US" sz="1000" dirty="0"/>
              <a:t>BIO-2135644 (PTC) NGN2, High (14.5x)</a:t>
            </a:r>
          </a:p>
          <a:p>
            <a:r>
              <a:rPr lang="en-US" sz="1000" dirty="0"/>
              <a:t>BIO-2136770 (PTC) NGN2, Low (12x)</a:t>
            </a:r>
          </a:p>
          <a:p>
            <a:r>
              <a:rPr lang="en-US" sz="1000" dirty="0"/>
              <a:t>BIO-1949634 (</a:t>
            </a:r>
            <a:r>
              <a:rPr lang="en-US" sz="1000" dirty="0" err="1"/>
              <a:t>Ris</a:t>
            </a:r>
            <a:r>
              <a:rPr lang="en-US" sz="1000" dirty="0"/>
              <a:t>) NGN2, Low (9x)</a:t>
            </a:r>
          </a:p>
          <a:p>
            <a:r>
              <a:rPr lang="en-US" sz="1000" dirty="0"/>
              <a:t>BIO-2060573 (Internal) NGN2, Low (11x)</a:t>
            </a:r>
          </a:p>
          <a:p>
            <a:r>
              <a:rPr lang="en-US" sz="1000" dirty="0"/>
              <a:t>BIO-2070692 (Remix) NGN2, Low (16x)</a:t>
            </a:r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9C6060-EC3C-634E-B12E-66CD1E1F9242}"/>
              </a:ext>
            </a:extLst>
          </p:cNvPr>
          <p:cNvSpPr txBox="1"/>
          <p:nvPr/>
        </p:nvSpPr>
        <p:spPr>
          <a:xfrm>
            <a:off x="5940860" y="4655584"/>
            <a:ext cx="256192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Comp3:  iPSC ~7-10x</a:t>
            </a:r>
          </a:p>
          <a:p>
            <a:r>
              <a:rPr lang="en-US" sz="1000" dirty="0"/>
              <a:t>BIO-2006152 (PTC-518) iPSC, High (10x)</a:t>
            </a:r>
          </a:p>
          <a:p>
            <a:r>
              <a:rPr lang="en-US" sz="1000" dirty="0"/>
              <a:t>BIO-2059811 (PTC) iPSC, High (8.5x)</a:t>
            </a:r>
          </a:p>
          <a:p>
            <a:r>
              <a:rPr lang="en-US" sz="1000" dirty="0"/>
              <a:t>BIO-2135644 (PTC) iPSC, High (12.2x) </a:t>
            </a:r>
          </a:p>
          <a:p>
            <a:r>
              <a:rPr lang="en-US" sz="1000" dirty="0"/>
              <a:t>BIO-2136770 (PTC) iPSC, Low (7x)</a:t>
            </a:r>
          </a:p>
          <a:p>
            <a:r>
              <a:rPr lang="en-US" sz="1000" dirty="0"/>
              <a:t>BIO-1949634 (</a:t>
            </a:r>
            <a:r>
              <a:rPr lang="en-US" sz="1000" dirty="0" err="1"/>
              <a:t>Ris</a:t>
            </a:r>
            <a:r>
              <a:rPr lang="en-US" sz="1000" dirty="0"/>
              <a:t>) iPSC, Low (9x)</a:t>
            </a:r>
          </a:p>
          <a:p>
            <a:r>
              <a:rPr lang="en-US" sz="1000" dirty="0"/>
              <a:t>BIO-2060573 (Internal) iPSC, Low (10x)</a:t>
            </a:r>
          </a:p>
          <a:p>
            <a:r>
              <a:rPr lang="en-US" sz="1000" dirty="0"/>
              <a:t>BIO-2070692 (Remix) iPSC, Low (12x)</a:t>
            </a:r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A5FB4-EA6F-BB40-A622-DFE9C10FF23A}"/>
              </a:ext>
            </a:extLst>
          </p:cNvPr>
          <p:cNvSpPr txBox="1"/>
          <p:nvPr/>
        </p:nvSpPr>
        <p:spPr>
          <a:xfrm>
            <a:off x="11047353" y="422534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Catherine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86B413E-F051-8C44-8B34-6FABFE81D983}"/>
              </a:ext>
            </a:extLst>
          </p:cNvPr>
          <p:cNvGraphicFramePr>
            <a:graphicFrameLocks noGrp="1"/>
          </p:cNvGraphicFramePr>
          <p:nvPr/>
        </p:nvGraphicFramePr>
        <p:xfrm>
          <a:off x="384957" y="1264971"/>
          <a:ext cx="11423650" cy="2976247"/>
        </p:xfrm>
        <a:graphic>
          <a:graphicData uri="http://schemas.openxmlformats.org/drawingml/2006/table">
            <a:tbl>
              <a:tblPr/>
              <a:tblGrid>
                <a:gridCol w="1082493">
                  <a:extLst>
                    <a:ext uri="{9D8B030D-6E8A-4147-A177-3AD203B41FA5}">
                      <a16:colId xmlns:a16="http://schemas.microsoft.com/office/drawing/2014/main" val="49523382"/>
                    </a:ext>
                  </a:extLst>
                </a:gridCol>
                <a:gridCol w="954199">
                  <a:extLst>
                    <a:ext uri="{9D8B030D-6E8A-4147-A177-3AD203B41FA5}">
                      <a16:colId xmlns:a16="http://schemas.microsoft.com/office/drawing/2014/main" val="1294886168"/>
                    </a:ext>
                  </a:extLst>
                </a:gridCol>
                <a:gridCol w="930143">
                  <a:extLst>
                    <a:ext uri="{9D8B030D-6E8A-4147-A177-3AD203B41FA5}">
                      <a16:colId xmlns:a16="http://schemas.microsoft.com/office/drawing/2014/main" val="3779267143"/>
                    </a:ext>
                  </a:extLst>
                </a:gridCol>
                <a:gridCol w="1050420">
                  <a:extLst>
                    <a:ext uri="{9D8B030D-6E8A-4147-A177-3AD203B41FA5}">
                      <a16:colId xmlns:a16="http://schemas.microsoft.com/office/drawing/2014/main" val="4202463101"/>
                    </a:ext>
                  </a:extLst>
                </a:gridCol>
                <a:gridCol w="1050420">
                  <a:extLst>
                    <a:ext uri="{9D8B030D-6E8A-4147-A177-3AD203B41FA5}">
                      <a16:colId xmlns:a16="http://schemas.microsoft.com/office/drawing/2014/main" val="1860745650"/>
                    </a:ext>
                  </a:extLst>
                </a:gridCol>
                <a:gridCol w="705626">
                  <a:extLst>
                    <a:ext uri="{9D8B030D-6E8A-4147-A177-3AD203B41FA5}">
                      <a16:colId xmlns:a16="http://schemas.microsoft.com/office/drawing/2014/main" val="212285873"/>
                    </a:ext>
                  </a:extLst>
                </a:gridCol>
                <a:gridCol w="857976">
                  <a:extLst>
                    <a:ext uri="{9D8B030D-6E8A-4147-A177-3AD203B41FA5}">
                      <a16:colId xmlns:a16="http://schemas.microsoft.com/office/drawing/2014/main" val="824066335"/>
                    </a:ext>
                  </a:extLst>
                </a:gridCol>
                <a:gridCol w="793829">
                  <a:extLst>
                    <a:ext uri="{9D8B030D-6E8A-4147-A177-3AD203B41FA5}">
                      <a16:colId xmlns:a16="http://schemas.microsoft.com/office/drawing/2014/main" val="322337088"/>
                    </a:ext>
                  </a:extLst>
                </a:gridCol>
                <a:gridCol w="705626">
                  <a:extLst>
                    <a:ext uri="{9D8B030D-6E8A-4147-A177-3AD203B41FA5}">
                      <a16:colId xmlns:a16="http://schemas.microsoft.com/office/drawing/2014/main" val="2275777116"/>
                    </a:ext>
                  </a:extLst>
                </a:gridCol>
                <a:gridCol w="823229">
                  <a:extLst>
                    <a:ext uri="{9D8B030D-6E8A-4147-A177-3AD203B41FA5}">
                      <a16:colId xmlns:a16="http://schemas.microsoft.com/office/drawing/2014/main" val="725424433"/>
                    </a:ext>
                  </a:extLst>
                </a:gridCol>
                <a:gridCol w="801847">
                  <a:extLst>
                    <a:ext uri="{9D8B030D-6E8A-4147-A177-3AD203B41FA5}">
                      <a16:colId xmlns:a16="http://schemas.microsoft.com/office/drawing/2014/main" val="1130269313"/>
                    </a:ext>
                  </a:extLst>
                </a:gridCol>
                <a:gridCol w="1667842">
                  <a:extLst>
                    <a:ext uri="{9D8B030D-6E8A-4147-A177-3AD203B41FA5}">
                      <a16:colId xmlns:a16="http://schemas.microsoft.com/office/drawing/2014/main" val="836204087"/>
                    </a:ext>
                  </a:extLst>
                </a:gridCol>
              </a:tblGrid>
              <a:tr h="5086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CRL HTRF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Dose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Dose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639981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BIO-1755497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10.75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1.12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3.72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Branaplam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374281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14.26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9.1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3.16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4.95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10.52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16.48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~PTC-518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536565"/>
                  </a:ext>
                </a:extLst>
              </a:tr>
              <a:tr h="3545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BIO-2059811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101.5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65.19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2.57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8.57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155932"/>
                  </a:ext>
                </a:extLst>
              </a:tr>
              <a:tr h="3545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BIO-2135644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81.68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68.31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3.67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4.39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14.64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87306"/>
                  </a:ext>
                </a:extLst>
              </a:tr>
              <a:tr h="3545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BIO-2136770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24.59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7.32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24.39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40.67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Close PTC518 analog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295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BIO-1949634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1500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6200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357.55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324.6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9.24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27.97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30.81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Risdiplam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195357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BIO-2060573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5780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298.2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271.5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10.06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11.05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33.53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36.83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lead/different core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549468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BIO-2070692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140.4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104.4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1680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11.97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16.09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5600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39.89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53.64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Remix example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062678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BIO-2060884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77.9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105.9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47.50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34.94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128.37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94.43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618817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000" b="0" i="0" u="none" strike="noStrike" dirty="0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164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A23342B-9B27-7142-B65E-0937FA83CFD4}"/>
              </a:ext>
            </a:extLst>
          </p:cNvPr>
          <p:cNvSpPr txBox="1"/>
          <p:nvPr/>
        </p:nvSpPr>
        <p:spPr>
          <a:xfrm>
            <a:off x="8847455" y="4617189"/>
            <a:ext cx="24625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Comp4:  iPSC ~2-4x</a:t>
            </a:r>
          </a:p>
          <a:p>
            <a:r>
              <a:rPr lang="en-US" sz="1000" b="1" dirty="0"/>
              <a:t>BIO-1755497 (Bran) iPSC, High (4x)</a:t>
            </a:r>
          </a:p>
          <a:p>
            <a:r>
              <a:rPr lang="en-US" sz="1000" dirty="0"/>
              <a:t>BIO-2006152 (PTC-518) iPSC, Low (3x)</a:t>
            </a:r>
          </a:p>
          <a:p>
            <a:r>
              <a:rPr lang="en-US" sz="1000" dirty="0"/>
              <a:t>BIO-2059811 (PTC) iPSC, Low (2.6x)</a:t>
            </a:r>
          </a:p>
          <a:p>
            <a:r>
              <a:rPr lang="en-US" sz="1000" dirty="0"/>
              <a:t>BIO-2135644 (PTC) iPSC, Low (4x)</a:t>
            </a:r>
          </a:p>
          <a:p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5599348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and </a:t>
            </a:r>
            <a:r>
              <a:rPr lang="en-US" dirty="0" err="1"/>
              <a:t>dPSI</a:t>
            </a:r>
            <a:r>
              <a:rPr lang="en-US" dirty="0"/>
              <a:t> in </a:t>
            </a:r>
            <a:r>
              <a:rPr lang="en-US" dirty="0" err="1"/>
              <a:t>eoi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751F1D0-D7CB-F344-85A4-6392271F6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546" y="889000"/>
            <a:ext cx="5554580" cy="494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502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1755497 in NGN2</a:t>
            </a:r>
          </a:p>
        </p:txBody>
      </p:sp>
      <p:pic>
        <p:nvPicPr>
          <p:cNvPr id="4" name="Picture 3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1605DD3B-612C-CF4A-8D07-A8794F476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600" y="1438138"/>
            <a:ext cx="4198981" cy="4521884"/>
          </a:xfrm>
          <a:prstGeom prst="rect">
            <a:avLst/>
          </a:prstGeom>
        </p:spPr>
      </p:pic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4C080FB-B010-0248-9CEA-5A0380DF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6" y="971550"/>
            <a:ext cx="4569609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281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2135644 in iPSC and NGN2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02C6CC4-AFE6-9042-9B96-06FBD874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32" y="1535255"/>
            <a:ext cx="3052689" cy="4484712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F90F52D6-FCC3-974B-9550-FE8C71DE2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320" y="1647796"/>
            <a:ext cx="2902340" cy="4548045"/>
          </a:xfrm>
          <a:prstGeom prst="rect">
            <a:avLst/>
          </a:prstGeom>
        </p:spPr>
      </p:pic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BE8077B-21E3-0040-9C0E-355331C78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225" y="990600"/>
            <a:ext cx="3334977" cy="5092700"/>
          </a:xfrm>
          <a:prstGeom prst="rect">
            <a:avLst/>
          </a:prstGeom>
        </p:spPr>
      </p:pic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BCB27EF-6454-9F4D-A6CB-6FE615519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" y="850900"/>
            <a:ext cx="2935165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729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2136770 (1000nM) in iPSC(Left) and NGN2(Right)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29A53A-02F1-364A-A328-548332818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2" y="1156293"/>
            <a:ext cx="5600355" cy="44802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61F2D7-378E-B441-96FE-748F94268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98" y="1156292"/>
            <a:ext cx="5600355" cy="44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more than toxic exon spicing in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15BBD1-B915-794B-95E7-3204B6CA33F5}"/>
              </a:ext>
            </a:extLst>
          </p:cNvPr>
          <p:cNvGrpSpPr/>
          <p:nvPr/>
        </p:nvGrpSpPr>
        <p:grpSpPr>
          <a:xfrm>
            <a:off x="760475" y="1125400"/>
            <a:ext cx="5728309" cy="1039645"/>
            <a:chOff x="543575" y="1930801"/>
            <a:chExt cx="5728309" cy="103964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D6FF7-02D9-974A-A863-D17577A16839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FCA0E3-D04E-A043-B86F-B37E636EF6A1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8265"/>
                <a:chOff x="418567" y="669336"/>
                <a:chExt cx="5728309" cy="948265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12B54DBD-3ABC-3143-AECC-45636BA16B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38C0C84-E0C4-8E4D-842D-27141606707F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3E5223B-7951-F648-AFE2-1F10E15F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6DEABEF-1D2D-A546-8667-AE990BE82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Left Arrow 12">
                  <a:extLst>
                    <a:ext uri="{FF2B5EF4-FFF2-40B4-BE49-F238E27FC236}">
                      <a16:creationId xmlns:a16="http://schemas.microsoft.com/office/drawing/2014/main" id="{F5E3BD8F-0EB8-8D4C-890E-C9CCB1E75511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BE6D29F-D2DA-A74D-8EBF-61F7A6BD4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B6553A9-B3F7-FE4D-AA32-E278D1697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3D9A4ECD-B92C-F148-ACE7-E4F3436E9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53D76D4-8732-BD40-AC4D-C64687D609F0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7D389BA-906D-7145-9F27-7A5992A50604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08B4BE2-95A4-0443-BE06-C1FC6D15D43F}"/>
                    </a:ext>
                  </a:extLst>
                </p:cNvPr>
                <p:cNvSpPr/>
                <p:nvPr/>
              </p:nvSpPr>
              <p:spPr>
                <a:xfrm>
                  <a:off x="2540219" y="98242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E781E99-D1CA-2B4A-BFA7-595042B98798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29E2889-2880-3C41-BF15-ADD6B0BA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55F31CA-CBFA-974F-A2C5-A913B3EA2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5730" y="1367029"/>
                  <a:ext cx="348516" cy="25057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2262EA3-7607-1148-93E9-F8803CD8D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15507" y="1324620"/>
                  <a:ext cx="301525" cy="290286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85C4365-D371-B34D-9CED-B6F8D3CB3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BC639CB-49EA-B94D-8E15-B867576768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D569EE21-3AB1-B44E-8EE0-16BF443CAC47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288310C-9D8C-634F-AA54-89DF5DDD1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90CE92FD-B8B5-0145-8AC6-B1D17368BB2C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F0D2E5-8AA5-2C40-B96F-5C6AD2186459}"/>
              </a:ext>
            </a:extLst>
          </p:cNvPr>
          <p:cNvGrpSpPr/>
          <p:nvPr/>
        </p:nvGrpSpPr>
        <p:grpSpPr>
          <a:xfrm>
            <a:off x="760475" y="2796633"/>
            <a:ext cx="5728309" cy="1039645"/>
            <a:chOff x="543575" y="1930801"/>
            <a:chExt cx="5728309" cy="103964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EF0230F-5BD3-014E-A107-093EE2853124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8751A0EA-946D-6847-9F05-3422D4F7BA06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5570"/>
                <a:chOff x="418567" y="669336"/>
                <a:chExt cx="5728309" cy="945570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65A322E-96DB-FC48-834E-0A4C18E01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6E5559B0-1542-F540-B5E5-54337E840880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7857F2D-64C3-2D48-9DB3-4B249669E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E537D27-AC70-B749-8FFA-2C849E2781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Left Arrow 35">
                  <a:extLst>
                    <a:ext uri="{FF2B5EF4-FFF2-40B4-BE49-F238E27FC236}">
                      <a16:creationId xmlns:a16="http://schemas.microsoft.com/office/drawing/2014/main" id="{6162EBE0-6348-3640-89A6-FD58D44C0C44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6315AB33-BCF1-B440-8AC4-F1EA222124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FD4172D-266A-EA4E-AF01-C79A7750A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AD4CC50-1DD7-A44E-B6D4-D3C57CCBC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C153991-1115-BF42-883D-7BC24F5C0F26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A256989-176B-8B48-BAD4-E22672288247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77E7EC0-460B-DA4A-9655-F14ED9F39263}"/>
                    </a:ext>
                  </a:extLst>
                </p:cNvPr>
                <p:cNvSpPr/>
                <p:nvPr/>
              </p:nvSpPr>
              <p:spPr>
                <a:xfrm>
                  <a:off x="2540219" y="97191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3008AC4-0239-564C-9BFA-4C68EFB2A4E2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55A76CB-EDB4-F744-8211-8EE32E38D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A5B030C0-7FF6-5343-AF84-607DE78349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5B62AF84-2112-7D4E-8E0B-4CDD2BF56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E9011E0A-7DFC-8540-A0C3-F64B1B27487F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3743DBB-D01D-B342-A573-849DA74C2F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Left Arrow 27">
              <a:extLst>
                <a:ext uri="{FF2B5EF4-FFF2-40B4-BE49-F238E27FC236}">
                  <a16:creationId xmlns:a16="http://schemas.microsoft.com/office/drawing/2014/main" id="{6781BADF-7954-C14A-ADF0-70A56F6A37C4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D72F4EA-FA51-9F4C-94F1-B4AFF8E8E47E}"/>
              </a:ext>
            </a:extLst>
          </p:cNvPr>
          <p:cNvSpPr txBox="1"/>
          <p:nvPr/>
        </p:nvSpPr>
        <p:spPr>
          <a:xfrm>
            <a:off x="6896807" y="1925827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Ex49N: chr4:3,213,622-3,213,736 (+)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3F9EEC-3C25-7245-9B39-011C26866A95}"/>
              </a:ext>
            </a:extLst>
          </p:cNvPr>
          <p:cNvSpPr txBox="1"/>
          <p:nvPr/>
        </p:nvSpPr>
        <p:spPr>
          <a:xfrm>
            <a:off x="485069" y="5747080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Edited from Jessica Plots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3935E4-5213-6E41-B35A-2A7F6EA37D5B}"/>
              </a:ext>
            </a:extLst>
          </p:cNvPr>
          <p:cNvSpPr/>
          <p:nvPr/>
        </p:nvSpPr>
        <p:spPr>
          <a:xfrm>
            <a:off x="3620783" y="3094380"/>
            <a:ext cx="605560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067" dirty="0">
                <a:solidFill>
                  <a:srgbClr val="FFFFFF"/>
                </a:solidFill>
                <a:latin typeface="Arial" panose="020B0604020202020204"/>
              </a:rPr>
              <a:t>Intron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3FDF4E-F7D5-2D4C-AB9C-5C2EDA577EFD}"/>
              </a:ext>
            </a:extLst>
          </p:cNvPr>
          <p:cNvSpPr txBox="1"/>
          <p:nvPr/>
        </p:nvSpPr>
        <p:spPr>
          <a:xfrm>
            <a:off x="596494" y="898669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toxic exon splicing in type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8F878E-8E44-C145-A4D3-5C3E69D390C2}"/>
              </a:ext>
            </a:extLst>
          </p:cNvPr>
          <p:cNvSpPr txBox="1"/>
          <p:nvPr/>
        </p:nvSpPr>
        <p:spPr>
          <a:xfrm>
            <a:off x="596494" y="2457477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Non-Classical but high frequent ones 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B8042D-1644-E544-927F-3B5274296B30}"/>
              </a:ext>
            </a:extLst>
          </p:cNvPr>
          <p:cNvSpPr/>
          <p:nvPr/>
        </p:nvSpPr>
        <p:spPr>
          <a:xfrm>
            <a:off x="6995538" y="5562414"/>
            <a:ext cx="4376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Nonsense-mediated 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mRNA decay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 (NMD)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06E6F7-467D-A347-BC64-F6133ABABF30}"/>
              </a:ext>
            </a:extLst>
          </p:cNvPr>
          <p:cNvSpPr/>
          <p:nvPr/>
        </p:nvSpPr>
        <p:spPr>
          <a:xfrm>
            <a:off x="2615178" y="4658171"/>
            <a:ext cx="239213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067" dirty="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6FF3E0-D0EF-674E-A830-BB9E2AB9A9B5}"/>
              </a:ext>
            </a:extLst>
          </p:cNvPr>
          <p:cNvGrpSpPr/>
          <p:nvPr/>
        </p:nvGrpSpPr>
        <p:grpSpPr>
          <a:xfrm>
            <a:off x="743483" y="4356068"/>
            <a:ext cx="5728309" cy="1039645"/>
            <a:chOff x="543575" y="1930801"/>
            <a:chExt cx="5728309" cy="103964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D3452F2-3985-2844-8C28-69A427D9A50A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96C1276-293F-1E4D-BECB-0907D8B4276F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5570"/>
                <a:chOff x="418567" y="669336"/>
                <a:chExt cx="5728309" cy="945570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58E9123D-0254-A24F-A496-4D5F1A7B3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32121E0-45E0-E74C-BA35-4EEBF1941CE4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C4DAA79-F17C-074F-A788-EDFE7A8C7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9C01B31D-677E-0649-B1ED-6DF1687B4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Left Arrow 66">
                  <a:extLst>
                    <a:ext uri="{FF2B5EF4-FFF2-40B4-BE49-F238E27FC236}">
                      <a16:creationId xmlns:a16="http://schemas.microsoft.com/office/drawing/2014/main" id="{F5AAC8DE-576B-0547-BEF5-C948C977842F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519DE1A-2305-D04B-8B96-9D7EF6AF9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2CD813C-0BE5-B844-8D05-C916E9530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00119"/>
                  <a:ext cx="38456" cy="31478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0F9AC9E-9593-AF4D-A603-3AC71F260E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55F5EF83-620C-0C4D-B160-3FA53CD6B712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D8496FF-02FA-2F45-8090-F210A2F22F8C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B89C2DD3-FB1C-9546-B679-0D4217A91890}"/>
                    </a:ext>
                  </a:extLst>
                </p:cNvPr>
                <p:cNvSpPr/>
                <p:nvPr/>
              </p:nvSpPr>
              <p:spPr>
                <a:xfrm>
                  <a:off x="2540219" y="97191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74EE79E8-004E-4549-BBDF-637E3D21E4E9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EFD5D9EC-A3E1-234C-B121-1800098ECE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69E440-5030-F043-94A1-3C1222414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1B57A512-F835-5E43-B510-6E8AD6EB5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2D188908-B572-2542-9C74-9DA5E6F073FE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B88A33D-D26D-FD41-AA96-0DF85ED5A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Left Arrow 58">
              <a:extLst>
                <a:ext uri="{FF2B5EF4-FFF2-40B4-BE49-F238E27FC236}">
                  <a16:creationId xmlns:a16="http://schemas.microsoft.com/office/drawing/2014/main" id="{3AD10119-D982-2248-B34D-5E57EDC65649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6D9B16EC-C2B8-E94E-961A-221BDD695ED5}"/>
              </a:ext>
            </a:extLst>
          </p:cNvPr>
          <p:cNvSpPr/>
          <p:nvPr/>
        </p:nvSpPr>
        <p:spPr>
          <a:xfrm>
            <a:off x="3603791" y="4653815"/>
            <a:ext cx="605560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067" dirty="0">
                <a:solidFill>
                  <a:srgbClr val="FFFFFF"/>
                </a:solidFill>
                <a:latin typeface="Arial" panose="020B0604020202020204"/>
              </a:rPr>
              <a:t>Intron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843D35-282B-0944-AA26-F6B0764C802B}"/>
              </a:ext>
            </a:extLst>
          </p:cNvPr>
          <p:cNvSpPr txBox="1"/>
          <p:nvPr/>
        </p:nvSpPr>
        <p:spPr>
          <a:xfrm>
            <a:off x="579502" y="4016912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Non-Classical and less frequent ones  </a:t>
            </a:r>
          </a:p>
        </p:txBody>
      </p:sp>
    </p:spTree>
    <p:extLst>
      <p:ext uri="{BB962C8B-B14F-4D97-AF65-F5344CB8AC3E}">
        <p14:creationId xmlns:p14="http://schemas.microsoft.com/office/powerpoint/2010/main" val="364714092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dPSI_of_eoi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AC36AFB-325A-BC4C-A5B0-8E96A9632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6" y="1186375"/>
            <a:ext cx="3810000" cy="38100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A98A883-8CBF-1C4B-B19C-BAB35A2AD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4" y="1186375"/>
            <a:ext cx="3810000" cy="38100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99A32B1-C30E-FF4A-B5B6-43C8D792F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744" y="1186375"/>
            <a:ext cx="3810000" cy="381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2EA137-B16F-DA49-BFA9-EFB9BA868CAC}"/>
              </a:ext>
            </a:extLst>
          </p:cNvPr>
          <p:cNvSpPr txBox="1"/>
          <p:nvPr/>
        </p:nvSpPr>
        <p:spPr>
          <a:xfrm>
            <a:off x="1336853" y="5487518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leafcutter-default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83FEA-3984-9A4C-8FD2-A591AE80356E}"/>
              </a:ext>
            </a:extLst>
          </p:cNvPr>
          <p:cNvSpPr txBox="1"/>
          <p:nvPr/>
        </p:nvSpPr>
        <p:spPr>
          <a:xfrm>
            <a:off x="4322348" y="5486959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leafcutter-with-all-toxic-exon-forms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835171-BDE7-1949-A3FC-CAA8F70311BF}"/>
              </a:ext>
            </a:extLst>
          </p:cNvPr>
          <p:cNvSpPr txBox="1"/>
          <p:nvPr/>
        </p:nvSpPr>
        <p:spPr>
          <a:xfrm>
            <a:off x="8423030" y="5486959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majiq</a:t>
            </a:r>
            <a:r>
              <a:rPr lang="en-US" dirty="0"/>
              <a:t>-with-all-toxic-exon-forms</a:t>
            </a:r>
          </a:p>
        </p:txBody>
      </p:sp>
    </p:spTree>
    <p:extLst>
      <p:ext uri="{BB962C8B-B14F-4D97-AF65-F5344CB8AC3E}">
        <p14:creationId xmlns:p14="http://schemas.microsoft.com/office/powerpoint/2010/main" val="308667115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motif analysis of selected regions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72593B-6674-EE4D-A5F2-9A7C62510EDA}"/>
              </a:ext>
            </a:extLst>
          </p:cNvPr>
          <p:cNvSpPr/>
          <p:nvPr/>
        </p:nvSpPr>
        <p:spPr>
          <a:xfrm>
            <a:off x="7944374" y="2543261"/>
            <a:ext cx="1728132" cy="260059"/>
          </a:xfrm>
          <a:prstGeom prst="rect">
            <a:avLst/>
          </a:prstGeom>
          <a:noFill/>
          <a:ln w="38100">
            <a:solidFill>
              <a:srgbClr val="1A3D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D532B-51B9-764A-A90D-6BDD17209F94}"/>
              </a:ext>
            </a:extLst>
          </p:cNvPr>
          <p:cNvSpPr/>
          <p:nvPr/>
        </p:nvSpPr>
        <p:spPr>
          <a:xfrm>
            <a:off x="4496499" y="2543261"/>
            <a:ext cx="1352025" cy="26005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FFC12F-1D0A-9841-81A9-128FE378F064}"/>
              </a:ext>
            </a:extLst>
          </p:cNvPr>
          <p:cNvSpPr/>
          <p:nvPr/>
        </p:nvSpPr>
        <p:spPr>
          <a:xfrm>
            <a:off x="791362" y="2543261"/>
            <a:ext cx="1728132" cy="260059"/>
          </a:xfrm>
          <a:prstGeom prst="rect">
            <a:avLst/>
          </a:prstGeom>
          <a:noFill/>
          <a:ln w="38100">
            <a:solidFill>
              <a:srgbClr val="1A3D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11A701-1939-094F-B3D1-782DD0D747FF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2519494" y="2673291"/>
            <a:ext cx="1977005" cy="0"/>
          </a:xfrm>
          <a:prstGeom prst="line">
            <a:avLst/>
          </a:prstGeom>
          <a:ln w="38100">
            <a:solidFill>
              <a:srgbClr val="1A3D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26533-CE13-8346-A4EC-E42958741EF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5848524" y="2673290"/>
            <a:ext cx="2095850" cy="1"/>
          </a:xfrm>
          <a:prstGeom prst="line">
            <a:avLst/>
          </a:prstGeom>
          <a:ln w="38100">
            <a:solidFill>
              <a:srgbClr val="1A3D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Left Brace 10">
            <a:extLst>
              <a:ext uri="{FF2B5EF4-FFF2-40B4-BE49-F238E27FC236}">
                <a16:creationId xmlns:a16="http://schemas.microsoft.com/office/drawing/2014/main" id="{C366A9AA-DF32-EA40-941B-143913263BB7}"/>
              </a:ext>
            </a:extLst>
          </p:cNvPr>
          <p:cNvSpPr/>
          <p:nvPr/>
        </p:nvSpPr>
        <p:spPr>
          <a:xfrm rot="5400000">
            <a:off x="2013357" y="1728709"/>
            <a:ext cx="369116" cy="520117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0077A72-EAA0-E240-9184-F4D53F65C727}"/>
              </a:ext>
            </a:extLst>
          </p:cNvPr>
          <p:cNvSpPr/>
          <p:nvPr/>
        </p:nvSpPr>
        <p:spPr>
          <a:xfrm rot="5400000">
            <a:off x="1740715" y="1063886"/>
            <a:ext cx="369116" cy="10654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0EAD5A9-B144-8D4A-BE20-8A04001D042E}"/>
              </a:ext>
            </a:extLst>
          </p:cNvPr>
          <p:cNvSpPr/>
          <p:nvPr/>
        </p:nvSpPr>
        <p:spPr>
          <a:xfrm rot="5400000">
            <a:off x="8286925" y="1072970"/>
            <a:ext cx="369116" cy="10654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7026910-1242-4D46-BF89-CA375E32C7B1}"/>
              </a:ext>
            </a:extLst>
          </p:cNvPr>
          <p:cNvSpPr/>
          <p:nvPr/>
        </p:nvSpPr>
        <p:spPr>
          <a:xfrm rot="5400000">
            <a:off x="2160165" y="2180437"/>
            <a:ext cx="369116" cy="2265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D2891D55-96CA-7C49-B9D5-FA9BBD48E016}"/>
              </a:ext>
            </a:extLst>
          </p:cNvPr>
          <p:cNvSpPr/>
          <p:nvPr/>
        </p:nvSpPr>
        <p:spPr>
          <a:xfrm rot="5400000">
            <a:off x="5634608" y="1807826"/>
            <a:ext cx="369116" cy="520117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109C38E-2B2D-FC43-8DDA-F55869E40F5C}"/>
              </a:ext>
            </a:extLst>
          </p:cNvPr>
          <p:cNvSpPr/>
          <p:nvPr/>
        </p:nvSpPr>
        <p:spPr>
          <a:xfrm rot="5400000">
            <a:off x="5634608" y="1132393"/>
            <a:ext cx="369116" cy="10654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69B11EA7-161D-F140-82C0-5BADDFCAE8EC}"/>
              </a:ext>
            </a:extLst>
          </p:cNvPr>
          <p:cNvSpPr/>
          <p:nvPr/>
        </p:nvSpPr>
        <p:spPr>
          <a:xfrm rot="5400000">
            <a:off x="5634609" y="2257336"/>
            <a:ext cx="369116" cy="2265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A4DC9312-E7BD-0949-91A6-26BB182AECF6}"/>
              </a:ext>
            </a:extLst>
          </p:cNvPr>
          <p:cNvSpPr/>
          <p:nvPr/>
        </p:nvSpPr>
        <p:spPr>
          <a:xfrm rot="16200000">
            <a:off x="4311941" y="3201098"/>
            <a:ext cx="369116" cy="520117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736C508E-FE79-764C-9BC5-17C58CD444EA}"/>
              </a:ext>
            </a:extLst>
          </p:cNvPr>
          <p:cNvSpPr/>
          <p:nvPr/>
        </p:nvSpPr>
        <p:spPr>
          <a:xfrm rot="16200000">
            <a:off x="4311941" y="3521980"/>
            <a:ext cx="369116" cy="10654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A6666A4F-00EC-B943-BC3A-4B71039B16AC}"/>
              </a:ext>
            </a:extLst>
          </p:cNvPr>
          <p:cNvSpPr/>
          <p:nvPr/>
        </p:nvSpPr>
        <p:spPr>
          <a:xfrm rot="16200000">
            <a:off x="4311941" y="3036812"/>
            <a:ext cx="369116" cy="2265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6FC400-0087-3D40-97DE-BFD41A092F3E}"/>
              </a:ext>
            </a:extLst>
          </p:cNvPr>
          <p:cNvCxnSpPr/>
          <p:nvPr/>
        </p:nvCxnSpPr>
        <p:spPr>
          <a:xfrm flipV="1">
            <a:off x="1392572" y="2965505"/>
            <a:ext cx="1065402" cy="1354825"/>
          </a:xfrm>
          <a:prstGeom prst="straightConnector1">
            <a:avLst/>
          </a:prstGeom>
          <a:ln w="28575">
            <a:solidFill>
              <a:schemeClr val="accent3">
                <a:lumMod val="75000"/>
                <a:lumOff val="2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DE4173-C540-B54F-8795-3504D784FFBD}"/>
              </a:ext>
            </a:extLst>
          </p:cNvPr>
          <p:cNvCxnSpPr/>
          <p:nvPr/>
        </p:nvCxnSpPr>
        <p:spPr>
          <a:xfrm flipV="1">
            <a:off x="3401736" y="2897699"/>
            <a:ext cx="1065402" cy="1354825"/>
          </a:xfrm>
          <a:prstGeom prst="straightConnector1">
            <a:avLst/>
          </a:prstGeom>
          <a:ln w="28575">
            <a:solidFill>
              <a:schemeClr val="accent3">
                <a:lumMod val="75000"/>
                <a:lumOff val="2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C49985-BD67-EE47-AFE8-F3C1E234C07F}"/>
              </a:ext>
            </a:extLst>
          </p:cNvPr>
          <p:cNvCxnSpPr/>
          <p:nvPr/>
        </p:nvCxnSpPr>
        <p:spPr>
          <a:xfrm flipV="1">
            <a:off x="6896449" y="2933349"/>
            <a:ext cx="1065402" cy="1354825"/>
          </a:xfrm>
          <a:prstGeom prst="straightConnector1">
            <a:avLst/>
          </a:prstGeom>
          <a:ln w="28575">
            <a:solidFill>
              <a:schemeClr val="accent3">
                <a:lumMod val="75000"/>
                <a:lumOff val="2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D690FA-EFB7-6C4D-82B2-858AEC1547F5}"/>
              </a:ext>
            </a:extLst>
          </p:cNvPr>
          <p:cNvCxnSpPr/>
          <p:nvPr/>
        </p:nvCxnSpPr>
        <p:spPr>
          <a:xfrm flipV="1">
            <a:off x="4720207" y="2884414"/>
            <a:ext cx="1065402" cy="1354825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91207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919</TotalTime>
  <Words>589</Words>
  <Application>Microsoft Macintosh PowerPoint</Application>
  <PresentationFormat>Widescreen</PresentationFormat>
  <Paragraphs>204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Arial</vt:lpstr>
      <vt:lpstr>Calibri</vt:lpstr>
      <vt:lpstr>Century Gothic</vt:lpstr>
      <vt:lpstr>Roboto</vt:lpstr>
      <vt:lpstr>System Font Regular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PowerPoint Presentation</vt:lpstr>
      <vt:lpstr>TST11872 Study design</vt:lpstr>
      <vt:lpstr>DSG and dPSI in eoi</vt:lpstr>
      <vt:lpstr>1755497 in NGN2</vt:lpstr>
      <vt:lpstr>2135644 in iPSC and NGN2</vt:lpstr>
      <vt:lpstr>2136770 (1000nM) in iPSC(Left) and NGN2(Right) </vt:lpstr>
      <vt:lpstr>It looks more than toxic exon spicing in </vt:lpstr>
      <vt:lpstr>dPSI_of_eoi</vt:lpstr>
      <vt:lpstr>The motif analysis of selected regions</vt:lpstr>
      <vt:lpstr>The selected region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14</cp:revision>
  <dcterms:created xsi:type="dcterms:W3CDTF">2021-06-27T14:47:41Z</dcterms:created>
  <dcterms:modified xsi:type="dcterms:W3CDTF">2022-04-08T16:58:39Z</dcterms:modified>
</cp:coreProperties>
</file>